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6"/>
  </p:notesMasterIdLst>
  <p:sldIdLst>
    <p:sldId id="282" r:id="rId5"/>
    <p:sldId id="284" r:id="rId6"/>
    <p:sldId id="285" r:id="rId7"/>
    <p:sldId id="283" r:id="rId8"/>
    <p:sldId id="288" r:id="rId9"/>
    <p:sldId id="287" r:id="rId10"/>
    <p:sldId id="286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6" r:id="rId20"/>
    <p:sldId id="298" r:id="rId21"/>
    <p:sldId id="299" r:id="rId22"/>
    <p:sldId id="300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r>
            <a:rPr lang="en-US" b="1" dirty="0"/>
            <a:t>Thresholding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D456CB0D-7FD2-4EF8-BAE5-7BB68CBD569C}">
      <dgm:prSet/>
      <dgm:spPr/>
      <dgm:t>
        <a:bodyPr/>
        <a:lstStyle/>
        <a:p>
          <a:r>
            <a:rPr lang="en-US" dirty="0"/>
            <a:t>Models the color histogram of the ROI as a cube; outputs either 0 or 1</a:t>
          </a:r>
        </a:p>
      </dgm:t>
    </dgm:pt>
    <dgm:pt modelId="{2CA6D229-346F-4A50-9D72-6871FD9014D2}" type="parTrans" cxnId="{DCC756BF-8846-411D-A43A-9DCD497855F5}">
      <dgm:prSet/>
      <dgm:spPr/>
      <dgm:t>
        <a:bodyPr/>
        <a:lstStyle/>
        <a:p>
          <a:endParaRPr lang="en-US"/>
        </a:p>
      </dgm:t>
    </dgm:pt>
    <dgm:pt modelId="{89661896-A979-48DD-8B17-88222238DBD0}" type="sibTrans" cxnId="{DCC756BF-8846-411D-A43A-9DCD497855F5}">
      <dgm:prSet/>
      <dgm:spPr/>
      <dgm:t>
        <a:bodyPr/>
        <a:lstStyle/>
        <a:p>
          <a:endParaRPr lang="en-US"/>
        </a:p>
      </dgm:t>
    </dgm:pt>
    <dgm:pt modelId="{E1C50BCF-4341-4FE3-909A-A05E62610686}">
      <dgm:prSet/>
      <dgm:spPr/>
      <dgm:t>
        <a:bodyPr/>
        <a:lstStyle/>
        <a:p>
          <a:r>
            <a:rPr lang="en-US" b="1" dirty="0"/>
            <a:t>Parametric segmentation</a:t>
          </a:r>
        </a:p>
      </dgm:t>
    </dgm:pt>
    <dgm:pt modelId="{37287D1C-9A77-4D5F-9D2B-78D65EC7BE06}" type="parTrans" cxnId="{C746E1DB-6C1C-4011-8F33-80397E2199E4}">
      <dgm:prSet/>
      <dgm:spPr/>
      <dgm:t>
        <a:bodyPr/>
        <a:lstStyle/>
        <a:p>
          <a:endParaRPr lang="en-US"/>
        </a:p>
      </dgm:t>
    </dgm:pt>
    <dgm:pt modelId="{DA290AD4-4CCE-4E29-8FD8-F344753A610C}" type="sibTrans" cxnId="{C746E1DB-6C1C-4011-8F33-80397E2199E4}">
      <dgm:prSet/>
      <dgm:spPr/>
      <dgm:t>
        <a:bodyPr/>
        <a:lstStyle/>
        <a:p>
          <a:endParaRPr lang="en-US"/>
        </a:p>
      </dgm:t>
    </dgm:pt>
    <dgm:pt modelId="{022A9CC9-DE66-45F5-BC7C-F82FCC7EA29A}">
      <dgm:prSet/>
      <dgm:spPr/>
      <dgm:t>
        <a:bodyPr/>
        <a:lstStyle/>
        <a:p>
          <a:r>
            <a:rPr lang="en-US" dirty="0"/>
            <a:t>Models the ROI histogram as an ellipsoid; outputs numbers between 0 and 1</a:t>
          </a:r>
        </a:p>
      </dgm:t>
    </dgm:pt>
    <dgm:pt modelId="{226D4D88-ED77-4EAA-AB66-FF7829EF4692}" type="parTrans" cxnId="{76C2B31A-D28D-4419-9C6D-6AF2C31AACB5}">
      <dgm:prSet/>
      <dgm:spPr/>
      <dgm:t>
        <a:bodyPr/>
        <a:lstStyle/>
        <a:p>
          <a:endParaRPr lang="en-US"/>
        </a:p>
      </dgm:t>
    </dgm:pt>
    <dgm:pt modelId="{6B616B54-4F7E-4C19-AB07-CF929DE0226E}" type="sibTrans" cxnId="{76C2B31A-D28D-4419-9C6D-6AF2C31AACB5}">
      <dgm:prSet/>
      <dgm:spPr/>
      <dgm:t>
        <a:bodyPr/>
        <a:lstStyle/>
        <a:p>
          <a:endParaRPr lang="en-US"/>
        </a:p>
      </dgm:t>
    </dgm:pt>
    <dgm:pt modelId="{E25CB8D7-2E39-4D62-85A9-BEB48A46DBE6}">
      <dgm:prSet/>
      <dgm:spPr/>
      <dgm:t>
        <a:bodyPr/>
        <a:lstStyle/>
        <a:p>
          <a:r>
            <a:rPr lang="en-US" b="1" dirty="0"/>
            <a:t>Histogram </a:t>
          </a:r>
          <a:r>
            <a:rPr lang="en-US" b="1" dirty="0" err="1"/>
            <a:t>backprojection</a:t>
          </a:r>
          <a:endParaRPr lang="en-US" b="1" dirty="0"/>
        </a:p>
      </dgm:t>
    </dgm:pt>
    <dgm:pt modelId="{864BA4B8-618E-4E49-A6C4-E31689422AD4}" type="parTrans" cxnId="{F4C8ED5B-F2B8-499C-B1A5-085EC230F845}">
      <dgm:prSet/>
      <dgm:spPr/>
      <dgm:t>
        <a:bodyPr/>
        <a:lstStyle/>
        <a:p>
          <a:endParaRPr lang="en-US"/>
        </a:p>
      </dgm:t>
    </dgm:pt>
    <dgm:pt modelId="{6EF84E7B-CD53-49F5-9901-898CB2DB0284}" type="sibTrans" cxnId="{F4C8ED5B-F2B8-499C-B1A5-085EC230F845}">
      <dgm:prSet/>
      <dgm:spPr/>
      <dgm:t>
        <a:bodyPr/>
        <a:lstStyle/>
        <a:p>
          <a:endParaRPr lang="en-US"/>
        </a:p>
      </dgm:t>
    </dgm:pt>
    <dgm:pt modelId="{FEA0EDC1-022C-43AF-809A-43A91E8CBF17}">
      <dgm:prSet/>
      <dgm:spPr/>
      <dgm:t>
        <a:bodyPr/>
        <a:lstStyle/>
        <a:p>
          <a:r>
            <a:rPr lang="en-US" dirty="0"/>
            <a:t>Transforms the histogram space to </a:t>
          </a:r>
          <a:r>
            <a:rPr lang="en-US" dirty="0" err="1"/>
            <a:t>chromacity</a:t>
          </a:r>
          <a:r>
            <a:rPr lang="en-US" dirty="0"/>
            <a:t> space then assigns the value for a specific pixel from that space back to the histogram</a:t>
          </a:r>
        </a:p>
      </dgm:t>
    </dgm:pt>
    <dgm:pt modelId="{559973B4-D0F4-4A49-A038-9D777A950745}" type="parTrans" cxnId="{3CE090A0-12C1-4496-AFA5-7B8A87A738BD}">
      <dgm:prSet/>
      <dgm:spPr/>
      <dgm:t>
        <a:bodyPr/>
        <a:lstStyle/>
        <a:p>
          <a:endParaRPr lang="en-US"/>
        </a:p>
      </dgm:t>
    </dgm:pt>
    <dgm:pt modelId="{07076A80-BF1A-4A31-9612-2DC93C15CE8D}" type="sibTrans" cxnId="{3CE090A0-12C1-4496-AFA5-7B8A87A738BD}">
      <dgm:prSet/>
      <dgm:spPr/>
      <dgm:t>
        <a:bodyPr/>
        <a:lstStyle/>
        <a:p>
          <a:endParaRPr lang="en-US"/>
        </a:p>
      </dgm:t>
    </dgm:pt>
    <dgm:pt modelId="{0BADF4FE-D164-4F49-99A7-41B2AB8981C8}" type="pres">
      <dgm:prSet presAssocID="{05317A65-8390-4E3C-8A24-9C1005BCEABA}" presName="Name0" presStyleCnt="0">
        <dgm:presLayoutVars>
          <dgm:dir/>
          <dgm:resizeHandles val="exact"/>
        </dgm:presLayoutVars>
      </dgm:prSet>
      <dgm:spPr/>
    </dgm:pt>
    <dgm:pt modelId="{F37CB199-A299-4621-A197-D9855465E733}" type="pres">
      <dgm:prSet presAssocID="{05317A65-8390-4E3C-8A24-9C1005BCEABA}" presName="fgShape" presStyleLbl="fgShp" presStyleIdx="0" presStyleCnt="1"/>
      <dgm:spPr/>
    </dgm:pt>
    <dgm:pt modelId="{BAED809E-1495-4B29-8FF5-E28239739029}" type="pres">
      <dgm:prSet presAssocID="{05317A65-8390-4E3C-8A24-9C1005BCEABA}" presName="linComp" presStyleCnt="0"/>
      <dgm:spPr/>
    </dgm:pt>
    <dgm:pt modelId="{E4BD6DF3-07A1-4FB9-A727-3167C7EA4CDD}" type="pres">
      <dgm:prSet presAssocID="{01B965F8-E325-43B3-80B3-B9D1E0388BA4}" presName="compNode" presStyleCnt="0"/>
      <dgm:spPr/>
    </dgm:pt>
    <dgm:pt modelId="{E4091766-270E-4E76-A35B-6C09DCB5A745}" type="pres">
      <dgm:prSet presAssocID="{01B965F8-E325-43B3-80B3-B9D1E0388BA4}" presName="bkgdShape" presStyleLbl="node1" presStyleIdx="0" presStyleCnt="3"/>
      <dgm:spPr/>
    </dgm:pt>
    <dgm:pt modelId="{063ED154-3096-4A31-ABB2-916BF62E0907}" type="pres">
      <dgm:prSet presAssocID="{01B965F8-E325-43B3-80B3-B9D1E0388BA4}" presName="nodeTx" presStyleLbl="node1" presStyleIdx="0" presStyleCnt="3">
        <dgm:presLayoutVars>
          <dgm:bulletEnabled val="1"/>
        </dgm:presLayoutVars>
      </dgm:prSet>
      <dgm:spPr/>
    </dgm:pt>
    <dgm:pt modelId="{542D067D-F522-4721-8F6F-72B223D302A3}" type="pres">
      <dgm:prSet presAssocID="{01B965F8-E325-43B3-80B3-B9D1E0388BA4}" presName="invisiNode" presStyleLbl="node1" presStyleIdx="0" presStyleCnt="3"/>
      <dgm:spPr/>
    </dgm:pt>
    <dgm:pt modelId="{92F73C80-8A7A-4880-9714-DC4D78612C11}" type="pres">
      <dgm:prSet presAssocID="{01B965F8-E325-43B3-80B3-B9D1E0388BA4}" presName="imagNode" presStyleLbl="fgImgPlace1" presStyleIdx="0" presStyleCnt="3" custScaleX="156104" custScaleY="123000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6B482539-47C9-4B9E-941F-9D9B088E4D18}" type="pres">
      <dgm:prSet presAssocID="{D9FB109A-2592-4A30-94DA-80D89CA21E17}" presName="sibTrans" presStyleLbl="sibTrans2D1" presStyleIdx="0" presStyleCnt="0"/>
      <dgm:spPr/>
    </dgm:pt>
    <dgm:pt modelId="{6174454E-A9CB-440E-9765-E6D0F418B7A0}" type="pres">
      <dgm:prSet presAssocID="{E1C50BCF-4341-4FE3-909A-A05E62610686}" presName="compNode" presStyleCnt="0"/>
      <dgm:spPr/>
    </dgm:pt>
    <dgm:pt modelId="{18F2F125-AADB-458D-892B-1D2F90287463}" type="pres">
      <dgm:prSet presAssocID="{E1C50BCF-4341-4FE3-909A-A05E62610686}" presName="bkgdShape" presStyleLbl="node1" presStyleIdx="1" presStyleCnt="3"/>
      <dgm:spPr/>
    </dgm:pt>
    <dgm:pt modelId="{9563FB71-18A9-4DBB-9CBA-B573D5CB2A6E}" type="pres">
      <dgm:prSet presAssocID="{E1C50BCF-4341-4FE3-909A-A05E62610686}" presName="nodeTx" presStyleLbl="node1" presStyleIdx="1" presStyleCnt="3">
        <dgm:presLayoutVars>
          <dgm:bulletEnabled val="1"/>
        </dgm:presLayoutVars>
      </dgm:prSet>
      <dgm:spPr/>
    </dgm:pt>
    <dgm:pt modelId="{E19CA233-FBCB-4368-86B2-45BEB8326834}" type="pres">
      <dgm:prSet presAssocID="{E1C50BCF-4341-4FE3-909A-A05E62610686}" presName="invisiNode" presStyleLbl="node1" presStyleIdx="1" presStyleCnt="3"/>
      <dgm:spPr/>
    </dgm:pt>
    <dgm:pt modelId="{86C9ABB7-3FF6-4B72-976E-3876F0CB6241}" type="pres">
      <dgm:prSet presAssocID="{E1C50BCF-4341-4FE3-909A-A05E62610686}" presName="imagNode" presStyleLbl="fgImgPlace1" presStyleIdx="1" presStyleCnt="3" custScaleX="123798" custScaleY="123798" custLinFactNeighborX="0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6D88572E-3FAD-4B84-968E-3B675FA40608}" type="pres">
      <dgm:prSet presAssocID="{DA290AD4-4CCE-4E29-8FD8-F344753A610C}" presName="sibTrans" presStyleLbl="sibTrans2D1" presStyleIdx="0" presStyleCnt="0"/>
      <dgm:spPr/>
    </dgm:pt>
    <dgm:pt modelId="{C62B1554-C24D-4C12-A029-332DDE2E8432}" type="pres">
      <dgm:prSet presAssocID="{E25CB8D7-2E39-4D62-85A9-BEB48A46DBE6}" presName="compNode" presStyleCnt="0"/>
      <dgm:spPr/>
    </dgm:pt>
    <dgm:pt modelId="{8078B66B-E349-4239-8D72-B1502F5B70C6}" type="pres">
      <dgm:prSet presAssocID="{E25CB8D7-2E39-4D62-85A9-BEB48A46DBE6}" presName="bkgdShape" presStyleLbl="node1" presStyleIdx="2" presStyleCnt="3"/>
      <dgm:spPr/>
    </dgm:pt>
    <dgm:pt modelId="{8AA85F79-3AFB-47D3-A9D6-DC5C92245658}" type="pres">
      <dgm:prSet presAssocID="{E25CB8D7-2E39-4D62-85A9-BEB48A46DBE6}" presName="nodeTx" presStyleLbl="node1" presStyleIdx="2" presStyleCnt="3">
        <dgm:presLayoutVars>
          <dgm:bulletEnabled val="1"/>
        </dgm:presLayoutVars>
      </dgm:prSet>
      <dgm:spPr/>
    </dgm:pt>
    <dgm:pt modelId="{5E58EF12-27D1-4620-B950-983E2970EE87}" type="pres">
      <dgm:prSet presAssocID="{E25CB8D7-2E39-4D62-85A9-BEB48A46DBE6}" presName="invisiNode" presStyleLbl="node1" presStyleIdx="2" presStyleCnt="3"/>
      <dgm:spPr/>
    </dgm:pt>
    <dgm:pt modelId="{B42DA510-53DB-4600-8267-067A1A00BB52}" type="pres">
      <dgm:prSet presAssocID="{E25CB8D7-2E39-4D62-85A9-BEB48A46DBE6}" presName="imagNode" presStyleLbl="fgImgPlace1" presStyleIdx="2" presStyleCnt="3" custScaleX="128169" custScaleY="128169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454BC403-C862-4D03-8821-C568668E85A3}" type="presOf" srcId="{FEA0EDC1-022C-43AF-809A-43A91E8CBF17}" destId="{8AA85F79-3AFB-47D3-A9D6-DC5C92245658}" srcOrd="1" destOrd="1" presId="urn:microsoft.com/office/officeart/2005/8/layout/hList7"/>
    <dgm:cxn modelId="{C37B7E06-D627-4D7C-BFA8-A0BD9A98F009}" type="presOf" srcId="{05317A65-8390-4E3C-8A24-9C1005BCEABA}" destId="{0BADF4FE-D164-4F49-99A7-41B2AB8981C8}" srcOrd="0" destOrd="0" presId="urn:microsoft.com/office/officeart/2005/8/layout/hList7"/>
    <dgm:cxn modelId="{7C95DB0A-EB5D-4AA2-A6A3-FCF7E1C2BAD6}" type="presOf" srcId="{DA290AD4-4CCE-4E29-8FD8-F344753A610C}" destId="{6D88572E-3FAD-4B84-968E-3B675FA40608}" srcOrd="0" destOrd="0" presId="urn:microsoft.com/office/officeart/2005/8/layout/hList7"/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F3B63E27-6796-47C3-AE2E-F4ED46B8F7F7}" type="presOf" srcId="{E1C50BCF-4341-4FE3-909A-A05E62610686}" destId="{18F2F125-AADB-458D-892B-1D2F90287463}" srcOrd="0" destOrd="0" presId="urn:microsoft.com/office/officeart/2005/8/layout/hList7"/>
    <dgm:cxn modelId="{ACCB8028-402E-41BA-97F7-DE7AFD1B2940}" type="presOf" srcId="{022A9CC9-DE66-45F5-BC7C-F82FCC7EA29A}" destId="{9563FB71-18A9-4DBB-9CBA-B573D5CB2A6E}" srcOrd="1" destOrd="1" presId="urn:microsoft.com/office/officeart/2005/8/layout/hList7"/>
    <dgm:cxn modelId="{73DF203D-5EFB-493F-9897-93FB41404385}" type="presOf" srcId="{022A9CC9-DE66-45F5-BC7C-F82FCC7EA29A}" destId="{18F2F125-AADB-458D-892B-1D2F90287463}" srcOrd="0" destOrd="1" presId="urn:microsoft.com/office/officeart/2005/8/layout/hList7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2EBD0B61-E1C9-48C7-99F1-C3980276FED9}" type="presOf" srcId="{01B965F8-E325-43B3-80B3-B9D1E0388BA4}" destId="{063ED154-3096-4A31-ABB2-916BF62E0907}" srcOrd="1" destOrd="0" presId="urn:microsoft.com/office/officeart/2005/8/layout/hList7"/>
    <dgm:cxn modelId="{0300B051-7320-4CDF-9109-2BA72BA41C30}" type="presOf" srcId="{E25CB8D7-2E39-4D62-85A9-BEB48A46DBE6}" destId="{8078B66B-E349-4239-8D72-B1502F5B70C6}" srcOrd="0" destOrd="0" presId="urn:microsoft.com/office/officeart/2005/8/layout/hList7"/>
    <dgm:cxn modelId="{B48F178B-6A84-42D4-98C9-30F711C7A98B}" type="presOf" srcId="{FEA0EDC1-022C-43AF-809A-43A91E8CBF17}" destId="{8078B66B-E349-4239-8D72-B1502F5B70C6}" srcOrd="0" destOrd="1" presId="urn:microsoft.com/office/officeart/2005/8/layout/hList7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EA67168D-18AF-4D91-A677-D0206DF15321}" type="presOf" srcId="{D456CB0D-7FD2-4EF8-BAE5-7BB68CBD569C}" destId="{E4091766-270E-4E76-A35B-6C09DCB5A745}" srcOrd="0" destOrd="1" presId="urn:microsoft.com/office/officeart/2005/8/layout/hList7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C7983DA3-CBEF-4785-B438-94A1877DFC77}" type="presOf" srcId="{E1C50BCF-4341-4FE3-909A-A05E62610686}" destId="{9563FB71-18A9-4DBB-9CBA-B573D5CB2A6E}" srcOrd="1" destOrd="0" presId="urn:microsoft.com/office/officeart/2005/8/layout/hList7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4AB146D8-6BBD-4E12-8EEA-87AE5BD4E932}" type="presOf" srcId="{D9FB109A-2592-4A30-94DA-80D89CA21E17}" destId="{6B482539-47C9-4B9E-941F-9D9B088E4D18}" srcOrd="0" destOrd="0" presId="urn:microsoft.com/office/officeart/2005/8/layout/hList7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7C049BDE-2401-42DC-A441-E3774612C9A3}" type="presOf" srcId="{01B965F8-E325-43B3-80B3-B9D1E0388BA4}" destId="{E4091766-270E-4E76-A35B-6C09DCB5A745}" srcOrd="0" destOrd="0" presId="urn:microsoft.com/office/officeart/2005/8/layout/hList7"/>
    <dgm:cxn modelId="{763179E2-4E27-4B5D-A548-BD3C85027300}" type="presOf" srcId="{D456CB0D-7FD2-4EF8-BAE5-7BB68CBD569C}" destId="{063ED154-3096-4A31-ABB2-916BF62E0907}" srcOrd="1" destOrd="1" presId="urn:microsoft.com/office/officeart/2005/8/layout/hList7"/>
    <dgm:cxn modelId="{D14612EE-5E32-41F3-A020-F40A192AD368}" type="presOf" srcId="{E25CB8D7-2E39-4D62-85A9-BEB48A46DBE6}" destId="{8AA85F79-3AFB-47D3-A9D6-DC5C92245658}" srcOrd="1" destOrd="0" presId="urn:microsoft.com/office/officeart/2005/8/layout/hList7"/>
    <dgm:cxn modelId="{E8E850FE-1C1A-4172-8AA6-2F6E5CF0277D}" type="presParOf" srcId="{0BADF4FE-D164-4F49-99A7-41B2AB8981C8}" destId="{F37CB199-A299-4621-A197-D9855465E733}" srcOrd="0" destOrd="0" presId="urn:microsoft.com/office/officeart/2005/8/layout/hList7"/>
    <dgm:cxn modelId="{83487761-D225-442B-A257-1C5374D5D2EB}" type="presParOf" srcId="{0BADF4FE-D164-4F49-99A7-41B2AB8981C8}" destId="{BAED809E-1495-4B29-8FF5-E28239739029}" srcOrd="1" destOrd="0" presId="urn:microsoft.com/office/officeart/2005/8/layout/hList7"/>
    <dgm:cxn modelId="{2DEABD17-1B61-44F6-8B86-5A8EE71AD7F6}" type="presParOf" srcId="{BAED809E-1495-4B29-8FF5-E28239739029}" destId="{E4BD6DF3-07A1-4FB9-A727-3167C7EA4CDD}" srcOrd="0" destOrd="0" presId="urn:microsoft.com/office/officeart/2005/8/layout/hList7"/>
    <dgm:cxn modelId="{6689F824-B0EF-4519-8C3E-ACA59493FB57}" type="presParOf" srcId="{E4BD6DF3-07A1-4FB9-A727-3167C7EA4CDD}" destId="{E4091766-270E-4E76-A35B-6C09DCB5A745}" srcOrd="0" destOrd="0" presId="urn:microsoft.com/office/officeart/2005/8/layout/hList7"/>
    <dgm:cxn modelId="{93A59465-3895-484A-A86E-29B7553C8A3C}" type="presParOf" srcId="{E4BD6DF3-07A1-4FB9-A727-3167C7EA4CDD}" destId="{063ED154-3096-4A31-ABB2-916BF62E0907}" srcOrd="1" destOrd="0" presId="urn:microsoft.com/office/officeart/2005/8/layout/hList7"/>
    <dgm:cxn modelId="{922A19C2-17EF-4DA6-AB57-B1351D9B5F6B}" type="presParOf" srcId="{E4BD6DF3-07A1-4FB9-A727-3167C7EA4CDD}" destId="{542D067D-F522-4721-8F6F-72B223D302A3}" srcOrd="2" destOrd="0" presId="urn:microsoft.com/office/officeart/2005/8/layout/hList7"/>
    <dgm:cxn modelId="{16960336-34DA-4D94-B45E-0A6CAD26B85C}" type="presParOf" srcId="{E4BD6DF3-07A1-4FB9-A727-3167C7EA4CDD}" destId="{92F73C80-8A7A-4880-9714-DC4D78612C11}" srcOrd="3" destOrd="0" presId="urn:microsoft.com/office/officeart/2005/8/layout/hList7"/>
    <dgm:cxn modelId="{1D2A5BCD-74F0-47C2-B15E-F7213395F3EB}" type="presParOf" srcId="{BAED809E-1495-4B29-8FF5-E28239739029}" destId="{6B482539-47C9-4B9E-941F-9D9B088E4D18}" srcOrd="1" destOrd="0" presId="urn:microsoft.com/office/officeart/2005/8/layout/hList7"/>
    <dgm:cxn modelId="{C107360D-5ABC-48F3-A254-53745706AFFF}" type="presParOf" srcId="{BAED809E-1495-4B29-8FF5-E28239739029}" destId="{6174454E-A9CB-440E-9765-E6D0F418B7A0}" srcOrd="2" destOrd="0" presId="urn:microsoft.com/office/officeart/2005/8/layout/hList7"/>
    <dgm:cxn modelId="{D7F485F4-1E10-432F-8F70-A0499C14C63C}" type="presParOf" srcId="{6174454E-A9CB-440E-9765-E6D0F418B7A0}" destId="{18F2F125-AADB-458D-892B-1D2F90287463}" srcOrd="0" destOrd="0" presId="urn:microsoft.com/office/officeart/2005/8/layout/hList7"/>
    <dgm:cxn modelId="{2CD49554-6935-45FD-9E91-25168F89E12E}" type="presParOf" srcId="{6174454E-A9CB-440E-9765-E6D0F418B7A0}" destId="{9563FB71-18A9-4DBB-9CBA-B573D5CB2A6E}" srcOrd="1" destOrd="0" presId="urn:microsoft.com/office/officeart/2005/8/layout/hList7"/>
    <dgm:cxn modelId="{7CC647AA-D6D1-4E89-A4CC-87D887D6AC93}" type="presParOf" srcId="{6174454E-A9CB-440E-9765-E6D0F418B7A0}" destId="{E19CA233-FBCB-4368-86B2-45BEB8326834}" srcOrd="2" destOrd="0" presId="urn:microsoft.com/office/officeart/2005/8/layout/hList7"/>
    <dgm:cxn modelId="{DB66439E-08AC-4226-A496-C48E49806C3E}" type="presParOf" srcId="{6174454E-A9CB-440E-9765-E6D0F418B7A0}" destId="{86C9ABB7-3FF6-4B72-976E-3876F0CB6241}" srcOrd="3" destOrd="0" presId="urn:microsoft.com/office/officeart/2005/8/layout/hList7"/>
    <dgm:cxn modelId="{5EDC88C5-90CA-472F-9685-B28A6D293950}" type="presParOf" srcId="{BAED809E-1495-4B29-8FF5-E28239739029}" destId="{6D88572E-3FAD-4B84-968E-3B675FA40608}" srcOrd="3" destOrd="0" presId="urn:microsoft.com/office/officeart/2005/8/layout/hList7"/>
    <dgm:cxn modelId="{55CEC870-0128-4109-B55D-B70CE1AFEB6B}" type="presParOf" srcId="{BAED809E-1495-4B29-8FF5-E28239739029}" destId="{C62B1554-C24D-4C12-A029-332DDE2E8432}" srcOrd="4" destOrd="0" presId="urn:microsoft.com/office/officeart/2005/8/layout/hList7"/>
    <dgm:cxn modelId="{62486FEA-67ED-4E6F-8807-4A323F28A769}" type="presParOf" srcId="{C62B1554-C24D-4C12-A029-332DDE2E8432}" destId="{8078B66B-E349-4239-8D72-B1502F5B70C6}" srcOrd="0" destOrd="0" presId="urn:microsoft.com/office/officeart/2005/8/layout/hList7"/>
    <dgm:cxn modelId="{996AC0F2-140B-45B1-8D96-45DDE60E93FA}" type="presParOf" srcId="{C62B1554-C24D-4C12-A029-332DDE2E8432}" destId="{8AA85F79-3AFB-47D3-A9D6-DC5C92245658}" srcOrd="1" destOrd="0" presId="urn:microsoft.com/office/officeart/2005/8/layout/hList7"/>
    <dgm:cxn modelId="{3DD7BDF3-DBE6-4C25-B7C7-4CEEB92978C8}" type="presParOf" srcId="{C62B1554-C24D-4C12-A029-332DDE2E8432}" destId="{5E58EF12-27D1-4620-B950-983E2970EE87}" srcOrd="2" destOrd="0" presId="urn:microsoft.com/office/officeart/2005/8/layout/hList7"/>
    <dgm:cxn modelId="{14616AAA-6574-414D-A7AD-A7F3CAC9765F}" type="presParOf" srcId="{C62B1554-C24D-4C12-A029-332DDE2E8432}" destId="{B42DA510-53DB-4600-8267-067A1A00BB5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91766-270E-4E76-A35B-6C09DCB5A745}">
      <dsp:nvSpPr>
        <dsp:cNvPr id="0" name=""/>
        <dsp:cNvSpPr/>
      </dsp:nvSpPr>
      <dsp:spPr>
        <a:xfrm>
          <a:off x="2315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Thresholding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Models the color histogram of the ROI as a cube; outputs either 0 or 1</a:t>
          </a:r>
        </a:p>
      </dsp:txBody>
      <dsp:txXfrm>
        <a:off x="2315" y="1525712"/>
        <a:ext cx="3603045" cy="1525712"/>
      </dsp:txXfrm>
    </dsp:sp>
    <dsp:sp modelId="{92F73C80-8A7A-4880-9714-DC4D78612C11}">
      <dsp:nvSpPr>
        <dsp:cNvPr id="0" name=""/>
        <dsp:cNvSpPr/>
      </dsp:nvSpPr>
      <dsp:spPr>
        <a:xfrm>
          <a:off x="812456" y="82788"/>
          <a:ext cx="1982763" cy="1562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2F125-AADB-458D-892B-1D2F90287463}">
      <dsp:nvSpPr>
        <dsp:cNvPr id="0" name=""/>
        <dsp:cNvSpPr/>
      </dsp:nvSpPr>
      <dsp:spPr>
        <a:xfrm>
          <a:off x="3713452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Parametric segmentation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Models the ROI histogram as an ellipsoid; outputs numbers between 0 and 1</a:t>
          </a:r>
        </a:p>
      </dsp:txBody>
      <dsp:txXfrm>
        <a:off x="3713452" y="1525712"/>
        <a:ext cx="3603045" cy="1525712"/>
      </dsp:txXfrm>
    </dsp:sp>
    <dsp:sp modelId="{86C9ABB7-3FF6-4B72-976E-3876F0CB6241}">
      <dsp:nvSpPr>
        <dsp:cNvPr id="0" name=""/>
        <dsp:cNvSpPr/>
      </dsp:nvSpPr>
      <dsp:spPr>
        <a:xfrm>
          <a:off x="4728761" y="77721"/>
          <a:ext cx="1572427" cy="15724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8B66B-E349-4239-8D72-B1502F5B70C6}">
      <dsp:nvSpPr>
        <dsp:cNvPr id="0" name=""/>
        <dsp:cNvSpPr/>
      </dsp:nvSpPr>
      <dsp:spPr>
        <a:xfrm>
          <a:off x="7424588" y="0"/>
          <a:ext cx="3603045" cy="3814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Histogram </a:t>
          </a:r>
          <a:r>
            <a:rPr lang="en-US" sz="2100" b="1" kern="1200" dirty="0" err="1"/>
            <a:t>backprojection</a:t>
          </a:r>
          <a:endParaRPr lang="en-US" sz="21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Transforms the histogram space to </a:t>
          </a:r>
          <a:r>
            <a:rPr lang="en-US" sz="1600" kern="1200" dirty="0" err="1"/>
            <a:t>chromacity</a:t>
          </a:r>
          <a:r>
            <a:rPr lang="en-US" sz="1600" kern="1200" dirty="0"/>
            <a:t> space then assigns the value for a specific pixel from that space back to the histogram</a:t>
          </a:r>
        </a:p>
      </dsp:txBody>
      <dsp:txXfrm>
        <a:off x="7424588" y="1525712"/>
        <a:ext cx="3603045" cy="1525712"/>
      </dsp:txXfrm>
    </dsp:sp>
    <dsp:sp modelId="{B42DA510-53DB-4600-8267-067A1A00BB52}">
      <dsp:nvSpPr>
        <dsp:cNvPr id="0" name=""/>
        <dsp:cNvSpPr/>
      </dsp:nvSpPr>
      <dsp:spPr>
        <a:xfrm>
          <a:off x="8412138" y="49961"/>
          <a:ext cx="1627945" cy="162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CB199-A299-4621-A197-D9855465E733}">
      <dsp:nvSpPr>
        <dsp:cNvPr id="0" name=""/>
        <dsp:cNvSpPr/>
      </dsp:nvSpPr>
      <dsp:spPr>
        <a:xfrm>
          <a:off x="441197" y="3051424"/>
          <a:ext cx="10147554" cy="57214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FC58B-C911-46F3-981A-73491CF9E479}" type="datetimeFigureOut">
              <a:rPr lang="en-PH" smtClean="0"/>
              <a:t>6 Jun 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EA754-5450-44AF-AC77-8DA5AB4D99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56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887D-ED2C-496A-BE36-896FB67327ED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AEC2-B1A9-493F-8118-BB4104513F3C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B2AA-179F-4986-A683-075E395A40A1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71E6-CEF6-4844-9130-D4B09239B4FE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7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E99D2-8C56-459B-8E4C-69E870FE62FF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7101-23E4-4BF1-974F-36994363561B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00E8-7FAD-4DE5-B47E-5F8ADAC47C62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4DB5-DA77-445B-B27A-D897148C0F64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EDAFA-4D43-47F7-8460-6EFA4EADB6E3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591BB81-4C28-49EB-A7D5-DB3F2DE5B9BB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08A1-DB07-461F-945D-45CD61CA5277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4507E1F-B3DE-4ED4-9E19-E875891DDAC3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21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museum.org/art/the-collec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Color segmentation and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Rivera, mib</a:t>
            </a:r>
          </a:p>
          <a:p>
            <a:r>
              <a:rPr lang="en-US" sz="2000" dirty="0"/>
              <a:t>Physics 301 </a:t>
            </a:r>
            <a:r>
              <a:rPr lang="en-US" sz="2000" dirty="0" err="1"/>
              <a:t>wfz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524F7-F5F7-EE0C-9C6D-0CF6CCAF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9" y="685800"/>
            <a:ext cx="73152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FFCC5-AAE4-F6D5-80A6-B8A3DA798E54}"/>
              </a:ext>
            </a:extLst>
          </p:cNvPr>
          <p:cNvSpPr txBox="1"/>
          <p:nvPr/>
        </p:nvSpPr>
        <p:spPr>
          <a:xfrm>
            <a:off x="281354" y="6365631"/>
            <a:ext cx="721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Fig. 1. Tan Macbeth Chart, width = 1280 pixels, height = 960 pixels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Parametric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2704908" y="6172822"/>
            <a:ext cx="890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More accurate than thresholding; low probabilities given to same colors, thus the dimness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64DB6-742C-1FC5-B248-F513555E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backprojection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379930" y="6172822"/>
            <a:ext cx="1023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Same colors in </a:t>
            </a:r>
            <a:r>
              <a:rPr lang="en-PH" dirty="0" err="1"/>
              <a:t>chromacity</a:t>
            </a:r>
            <a:r>
              <a:rPr lang="en-PH" dirty="0"/>
              <a:t> space correspond to white pixels; treats mountains at the back as same color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44A23-9BFD-770A-9269-1D4BE9FF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CDD1-CF9A-5725-505C-6C3344B4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is accuracy defined for color segmentation?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C1932-4334-07F5-D0ED-48D2B258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E6259-D4A8-6319-21E3-EA391A7C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Parametric segmentation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B2B19-5FB3-989E-ECA9-09BCB85D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Models the ROI histogram space as an ellipsoid; treats all pixels has having a probability that they belong to the ROI</a:t>
            </a:r>
          </a:p>
          <a:p>
            <a:r>
              <a:rPr lang="en-PH" dirty="0"/>
              <a:t>Assumes the pixels’ colors are distributed Gaussian, with specified mean and standard deviation per color. However there are also covariances between colors which deteriorate the accuracy of the probability assignments.</a:t>
            </a:r>
          </a:p>
          <a:p>
            <a:r>
              <a:rPr lang="en-PH" dirty="0"/>
              <a:t>We thus look at how these Gaussians behave when treated in a joint probability distribution.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39D9BE-4007-EE5E-98A7-34EDBB8F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1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36C8-C9B2-35C5-5B6B-B7E6C22E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Joint parametric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1041-26F0-6CB5-1580-2B72458F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Calculate the mean and standard deviation per color. This results in a 1D Gaussian per color (as opposed to 3D Gaussian ellipsoid calculated earlier that includes covariances)</a:t>
            </a:r>
          </a:p>
          <a:p>
            <a:r>
              <a:rPr lang="en-PH" dirty="0"/>
              <a:t>Multiply the probabilities per channel per pixel. You can adjust the range considered per histogram by adjusting the standard deviation per color.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C6B71-2110-CDD7-EB26-5AB92C9B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4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1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921552" y="6172822"/>
            <a:ext cx="968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Looks the same as earlier; only brighter pixels due to higher probabilities due to loss of covariance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AABC7-8B0B-70F4-F5C2-B9F2C6AA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8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1.6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79912" y="6172822"/>
            <a:ext cx="112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1.6 sigma = 90% of the range of the bell curve; already includes some backdrop mountains and background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15075-985B-27DF-AC84-CEA32FDE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7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2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8237449" y="6172822"/>
            <a:ext cx="337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Backdrop mountains get brighter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BEDAE-B046-51C9-5DDA-704E3A62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7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3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482364" y="6172822"/>
            <a:ext cx="812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At this point, even the paper is being considered to have the same color as the ROI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F3EA4-3521-924D-B053-9A9F5880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5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4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515672" y="6172822"/>
            <a:ext cx="1009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Painting gets clearer and clearer the more pixels we deem to be included in our probability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03B-4A3D-15C9-193E-93533353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9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0A-8F85-8C37-D0CA-0821535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22885-677C-D9DA-B4F4-B35F0F93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digital color histograms to segment regions of interest in an 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ED147-9C50-4A4F-0C73-8044104C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parametric segmentation – 5 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3717429" y="6172822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5 sigma = 99.99% of the bell curve is treated; gives the clearest picture and ROI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0" cy="42819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11CB94-8942-0DB2-0821-0762105F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5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803A-F9CE-561C-835E-519E76F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A3EF-ED73-DD68-D401-85BF758F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Color segmentation can be applied to different image processing methods; each one can have a different purpose, so using the appropriate color segmentation technique can help</a:t>
            </a:r>
          </a:p>
          <a:p>
            <a:r>
              <a:rPr lang="en-PH" dirty="0"/>
              <a:t>Parametric segmentation can help recover the image fully when used with the proper range (via choosing the standard deviation)</a:t>
            </a:r>
          </a:p>
          <a:p>
            <a:r>
              <a:rPr lang="en-PH" dirty="0"/>
              <a:t>Histogram </a:t>
            </a:r>
            <a:r>
              <a:rPr lang="en-PH" dirty="0" err="1"/>
              <a:t>backprojection</a:t>
            </a:r>
            <a:r>
              <a:rPr lang="en-PH" dirty="0"/>
              <a:t> can help for a fast segmentation as we don’t need to model the ROI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7D2B0-DF9B-0887-A960-BAA233A2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Ways of segmenting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C739D-4593-588B-9CDA-1092B7826481}"/>
              </a:ext>
            </a:extLst>
          </p:cNvPr>
          <p:cNvSpPr txBox="1"/>
          <p:nvPr/>
        </p:nvSpPr>
        <p:spPr>
          <a:xfrm>
            <a:off x="7060223" y="2013438"/>
            <a:ext cx="4550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We first choose a region of interest and let the program recognize the colors in that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Segmentation allows us to pick out the same colors as those identified in the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For the Macbeth chart, we pick out the blue color in the second row from above (marked by red square)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9115-151D-6BF5-A6F1-82C774AE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Ways of segmenting colors</a:t>
            </a:r>
          </a:p>
        </p:txBody>
      </p:sp>
      <p:graphicFrame>
        <p:nvGraphicFramePr>
          <p:cNvPr id="22" name="Content Placeholder 2" descr="SmartArt timeline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00560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40CE4-04C7-71E1-4452-531FC958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Thresholding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09E9F-456D-F244-B39C-AB4EBDD9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97" y="1890876"/>
            <a:ext cx="5902603" cy="428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BE2E9-54FC-245B-E19B-02962594ACD4}"/>
              </a:ext>
            </a:extLst>
          </p:cNvPr>
          <p:cNvSpPr txBox="1"/>
          <p:nvPr/>
        </p:nvSpPr>
        <p:spPr>
          <a:xfrm>
            <a:off x="1674369" y="6172822"/>
            <a:ext cx="9936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Can still pick out pixels from other regions; accuracy depends on the range noted from the histogram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EAEFD1-3550-FCEE-ACE1-F9450677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1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Parametric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9DE92-B56F-D026-7C85-0668753EB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96" y="1890876"/>
            <a:ext cx="5902604" cy="428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AE63A-F524-8E66-B87D-A6DEBCFD6FC5}"/>
              </a:ext>
            </a:extLst>
          </p:cNvPr>
          <p:cNvSpPr txBox="1"/>
          <p:nvPr/>
        </p:nvSpPr>
        <p:spPr>
          <a:xfrm>
            <a:off x="1511247" y="6172822"/>
            <a:ext cx="1009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Assigns values lower than 1 to the ROI; accuracy depends on the range (which depends on the std dev)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0C42ED-2F07-A609-8106-0A713A9A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5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backprojection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890876"/>
            <a:ext cx="5709261" cy="4281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2205028" y="6172822"/>
            <a:ext cx="940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Depends entirely on </a:t>
            </a:r>
            <a:r>
              <a:rPr lang="en-PH" dirty="0" err="1"/>
              <a:t>chromacity</a:t>
            </a:r>
            <a:r>
              <a:rPr lang="en-PH" dirty="0"/>
              <a:t> value per pixel; no need to compute anything or look for ranges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453" y="1890876"/>
            <a:ext cx="5709262" cy="4281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9AE83-8885-918D-55BE-22743DE8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8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1873847" y="6172822"/>
            <a:ext cx="973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Red square at the bottom indicates ROI; image taken from the </a:t>
            </a:r>
            <a:r>
              <a:rPr lang="en-PH" dirty="0">
                <a:hlinkClick r:id="rId3"/>
              </a:rPr>
              <a:t>Met Museum</a:t>
            </a:r>
            <a:r>
              <a:rPr lang="en-PH" dirty="0"/>
              <a:t> public domain images.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D832A-8FB4-6586-64A8-7A8054E3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62" y="702156"/>
            <a:ext cx="7290330" cy="49671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AA11F9-2BDA-CB79-BF7B-B326F67C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9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thresholding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56B34-FBAF-1D5B-C6FA-BADDBE3B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192" y="2086902"/>
            <a:ext cx="5709261" cy="3889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AFB78-BE3A-3F19-9F23-090DD6D9F056}"/>
              </a:ext>
            </a:extLst>
          </p:cNvPr>
          <p:cNvSpPr txBox="1"/>
          <p:nvPr/>
        </p:nvSpPr>
        <p:spPr>
          <a:xfrm>
            <a:off x="6580072" y="6172822"/>
            <a:ext cx="503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PH" dirty="0"/>
              <a:t>Picks out areas outside the painting; low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61215-96DB-5689-6F1E-77118074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453" y="1890876"/>
            <a:ext cx="5709261" cy="4281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F1C98-9EF4-AB9B-3624-54CB08D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r>
              <a:rPr lang="en-US"/>
              <a:t> of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908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0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1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8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9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{4DF2F8B7-BB6A-4CF6-A00C-871BAB4CC1CB}tf11964407_win32</Template>
  <TotalTime>78</TotalTime>
  <Words>684</Words>
  <Application>Microsoft Office PowerPoint</Application>
  <PresentationFormat>Widescreen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Franklin Gothic Book</vt:lpstr>
      <vt:lpstr>Franklin Gothic Demi</vt:lpstr>
      <vt:lpstr>Gill Sans MT</vt:lpstr>
      <vt:lpstr>Wingdings 2</vt:lpstr>
      <vt:lpstr>DividendVTI</vt:lpstr>
      <vt:lpstr>Color segmentation and processing</vt:lpstr>
      <vt:lpstr>objectives</vt:lpstr>
      <vt:lpstr>Ways of segmenting colors</vt:lpstr>
      <vt:lpstr>Ways of segmenting colors</vt:lpstr>
      <vt:lpstr>Thresholding</vt:lpstr>
      <vt:lpstr>Parametric segmentation</vt:lpstr>
      <vt:lpstr>Histogram backprojection</vt:lpstr>
      <vt:lpstr>application</vt:lpstr>
      <vt:lpstr>thresholding</vt:lpstr>
      <vt:lpstr>Parametric segmentation</vt:lpstr>
      <vt:lpstr>Histogram backprojection</vt:lpstr>
      <vt:lpstr>How is accuracy defined for color segmentation?</vt:lpstr>
      <vt:lpstr>Parametric segmentation</vt:lpstr>
      <vt:lpstr>Joint parametric segmentation</vt:lpstr>
      <vt:lpstr>Joint parametric segmentation – 1 sigma</vt:lpstr>
      <vt:lpstr>Joint parametric segmentation – 1.6 sigma</vt:lpstr>
      <vt:lpstr>Joint parametric segmentation – 2 sigma</vt:lpstr>
      <vt:lpstr>Joint parametric segmentation – 3 sigma</vt:lpstr>
      <vt:lpstr>Joint parametric segmentation – 4 sigma</vt:lpstr>
      <vt:lpstr>Joint parametric segmentation – 5 sigma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segmentation and processing</dc:title>
  <dc:creator>Marco Immanuel Rivera</dc:creator>
  <cp:lastModifiedBy>Marco Immanuel Rivera</cp:lastModifiedBy>
  <cp:revision>2</cp:revision>
  <dcterms:created xsi:type="dcterms:W3CDTF">2022-06-04T12:56:09Z</dcterms:created>
  <dcterms:modified xsi:type="dcterms:W3CDTF">2022-06-06T14:42:18Z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